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9144000" cy="5143500" type="screen16x9"/>
  <p:notesSz cx="6858000" cy="9144000"/>
  <p:embeddedFontLst>
    <p:embeddedFont>
      <p:font typeface="Helvetica Neue" panose="02000503000000020004" pitchFamily="2" charset="0"/>
      <p:regular r:id="rId15"/>
      <p:bold r:id="rId16"/>
      <p:italic r:id="rId17"/>
      <p:boldItalic r:id="rId18"/>
    </p:embeddedFont>
    <p:embeddedFont>
      <p:font typeface="Helvetica Neue Light" panose="02000403000000020004" pitchFamily="2" charset="0"/>
      <p:regular r:id="rId19"/>
      <p:bold r:id="rId20"/>
      <p:italic r:id="rId21"/>
      <p:boldItalic r:id="rId22"/>
    </p:embeddedFont>
    <p:embeddedFont>
      <p:font typeface="Roboto Mono" pitchFamily="49" charset="0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9" roundtripDataSignature="AMtx7miGSp9Zt1aXztQ04l51fRoDiY94f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D7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60"/>
    <p:restoredTop sz="94694"/>
  </p:normalViewPr>
  <p:slideViewPr>
    <p:cSldViewPr snapToGrid="0">
      <p:cViewPr>
        <p:scale>
          <a:sx n="232" d="100"/>
          <a:sy n="232" d="100"/>
        </p:scale>
        <p:origin x="-1984" y="-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customschemas.google.com/relationships/presentationmetadata" Target="meta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2" name="Google Shape;5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e8dc0095c6_0_2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g2e8dc0095c6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e8dc0095c6_0_4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g2e8dc0095c6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hyperlink" Target="https://clara-beta.cuebiq.com/" TargetMode="Externa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" type="tx">
  <p:cSld name="TITLE_AND_BODY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2"/>
          <p:cNvSpPr txBox="1">
            <a:spLocks noGrp="1"/>
          </p:cNvSpPr>
          <p:nvPr>
            <p:ph type="sldNum" idx="12"/>
          </p:nvPr>
        </p:nvSpPr>
        <p:spPr>
          <a:xfrm>
            <a:off x="8335216" y="4826942"/>
            <a:ext cx="180135" cy="154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_6">
  <p:cSld name="CUSTOM_6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13"/>
          <p:cNvSpPr txBox="1">
            <a:spLocks noGrp="1"/>
          </p:cNvSpPr>
          <p:nvPr>
            <p:ph type="sldNum" idx="12"/>
          </p:nvPr>
        </p:nvSpPr>
        <p:spPr>
          <a:xfrm>
            <a:off x="8335216" y="4826942"/>
            <a:ext cx="180135" cy="154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NL"/>
              <a:t>‹#›</a:t>
            </a:fld>
            <a:endParaRPr/>
          </a:p>
        </p:txBody>
      </p:sp>
      <p:sp>
        <p:nvSpPr>
          <p:cNvPr id="15" name="Google Shape;15;p13"/>
          <p:cNvSpPr txBox="1">
            <a:spLocks noGrp="1"/>
          </p:cNvSpPr>
          <p:nvPr>
            <p:ph type="body" idx="1"/>
          </p:nvPr>
        </p:nvSpPr>
        <p:spPr>
          <a:xfrm>
            <a:off x="227560" y="1189876"/>
            <a:ext cx="3942002" cy="2832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rmAutofit/>
          </a:bodyPr>
          <a:lstStyle>
            <a:lvl1pPr marL="457200" lvl="0" indent="-29845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>
                <a:srgbClr val="373853"/>
              </a:buClr>
              <a:buSzPts val="1100"/>
              <a:buChar char="•"/>
              <a:defRPr>
                <a:solidFill>
                  <a:srgbClr val="373853"/>
                </a:solidFill>
              </a:defRPr>
            </a:lvl1pPr>
            <a:lvl2pPr marL="914400" lvl="1" indent="-29845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>
                <a:srgbClr val="373853"/>
              </a:buClr>
              <a:buSzPts val="1100"/>
              <a:buChar char="•"/>
              <a:defRPr>
                <a:solidFill>
                  <a:srgbClr val="373853"/>
                </a:solidFill>
              </a:defRPr>
            </a:lvl2pPr>
            <a:lvl3pPr marL="1371600" lvl="2" indent="-29845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>
                <a:srgbClr val="373853"/>
              </a:buClr>
              <a:buSzPts val="1100"/>
              <a:buChar char="•"/>
              <a:defRPr>
                <a:solidFill>
                  <a:srgbClr val="373853"/>
                </a:solidFill>
              </a:defRPr>
            </a:lvl3pPr>
            <a:lvl4pPr marL="1828800" lvl="3" indent="-29845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>
                <a:srgbClr val="373853"/>
              </a:buClr>
              <a:buSzPts val="1100"/>
              <a:buChar char="•"/>
              <a:defRPr>
                <a:solidFill>
                  <a:srgbClr val="373853"/>
                </a:solidFill>
              </a:defRPr>
            </a:lvl4pPr>
            <a:lvl5pPr marL="2286000" lvl="4" indent="-29845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>
                <a:srgbClr val="373853"/>
              </a:buClr>
              <a:buSzPts val="1100"/>
              <a:buChar char="•"/>
              <a:defRPr>
                <a:solidFill>
                  <a:srgbClr val="373853"/>
                </a:solidFill>
              </a:defRPr>
            </a:lvl5pPr>
            <a:lvl6pPr marL="2743200" lvl="5" indent="-29845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SzPts val="1100"/>
              <a:buChar char="•"/>
              <a:defRPr/>
            </a:lvl6pPr>
            <a:lvl7pPr marL="3200400" lvl="6" indent="-29845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SzPts val="1100"/>
              <a:buChar char="•"/>
              <a:defRPr/>
            </a:lvl7pPr>
            <a:lvl8pPr marL="3657600" lvl="7" indent="-29845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SzPts val="1100"/>
              <a:buChar char="•"/>
              <a:defRPr/>
            </a:lvl8pPr>
            <a:lvl9pPr marL="4114800" lvl="8" indent="-29845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SzPts val="1100"/>
              <a:buChar char="•"/>
              <a:defRPr/>
            </a:lvl9pPr>
          </a:lstStyle>
          <a:p>
            <a:endParaRPr/>
          </a:p>
        </p:txBody>
      </p:sp>
      <p:sp>
        <p:nvSpPr>
          <p:cNvPr id="16" name="Google Shape;16;p13"/>
          <p:cNvSpPr txBox="1">
            <a:spLocks noGrp="1"/>
          </p:cNvSpPr>
          <p:nvPr>
            <p:ph type="title"/>
          </p:nvPr>
        </p:nvSpPr>
        <p:spPr>
          <a:xfrm>
            <a:off x="342110" y="268513"/>
            <a:ext cx="7922101" cy="467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853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853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853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853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853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853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853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853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853"/>
              </a:buClr>
              <a:buSzPts val="1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USTOM_1_1_2">
  <p:cSld name="CUSTOM_1_1_2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4"/>
          <p:cNvSpPr txBox="1">
            <a:spLocks noGrp="1"/>
          </p:cNvSpPr>
          <p:nvPr>
            <p:ph type="sldNum" idx="12"/>
          </p:nvPr>
        </p:nvSpPr>
        <p:spPr>
          <a:xfrm>
            <a:off x="8335216" y="4826942"/>
            <a:ext cx="180135" cy="154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NL"/>
              <a:t>‹#›</a:t>
            </a:fld>
            <a:endParaRPr/>
          </a:p>
        </p:txBody>
      </p:sp>
      <p:pic>
        <p:nvPicPr>
          <p:cNvPr id="19" name="Google Shape;19;p14" descr="Google Shape;41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0" y="2"/>
            <a:ext cx="9148617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20;p14" descr="Google Shape;42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74106" y="4772025"/>
            <a:ext cx="225388" cy="260605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14"/>
          <p:cNvSpPr txBox="1"/>
          <p:nvPr/>
        </p:nvSpPr>
        <p:spPr>
          <a:xfrm>
            <a:off x="141374" y="4797537"/>
            <a:ext cx="3491702" cy="2133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68550" rIns="68550" bIns="6855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853"/>
              </a:buClr>
              <a:buSzPts val="500"/>
              <a:buFont typeface="Roboto Mono"/>
              <a:buNone/>
            </a:pPr>
            <a:r>
              <a:rPr lang="en-NL" sz="500" b="0" i="0" u="none" strike="noStrike" cap="none">
                <a:solidFill>
                  <a:srgbClr val="373853"/>
                </a:solidFill>
                <a:latin typeface="Roboto Mono"/>
                <a:ea typeface="Roboto Mono"/>
                <a:cs typeface="Roboto Mono"/>
                <a:sym typeface="Roboto Mono"/>
              </a:rPr>
              <a:t>Confidential and Proprietary of Cuebiq Inc.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22;p14"/>
          <p:cNvSpPr txBox="1">
            <a:spLocks noGrp="1"/>
          </p:cNvSpPr>
          <p:nvPr>
            <p:ph type="body" idx="1"/>
          </p:nvPr>
        </p:nvSpPr>
        <p:spPr>
          <a:xfrm>
            <a:off x="227560" y="1189876"/>
            <a:ext cx="3942002" cy="2832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rmAutofit/>
          </a:bodyPr>
          <a:lstStyle>
            <a:lvl1pPr marL="457200" lvl="0" indent="-29845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>
                <a:srgbClr val="373853"/>
              </a:buClr>
              <a:buSzPts val="1100"/>
              <a:buChar char="•"/>
              <a:defRPr>
                <a:solidFill>
                  <a:srgbClr val="373853"/>
                </a:solidFill>
              </a:defRPr>
            </a:lvl1pPr>
            <a:lvl2pPr marL="914400" lvl="1" indent="-29845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>
                <a:srgbClr val="373853"/>
              </a:buClr>
              <a:buSzPts val="1100"/>
              <a:buChar char="•"/>
              <a:defRPr>
                <a:solidFill>
                  <a:srgbClr val="373853"/>
                </a:solidFill>
              </a:defRPr>
            </a:lvl2pPr>
            <a:lvl3pPr marL="1371600" lvl="2" indent="-29845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>
                <a:srgbClr val="373853"/>
              </a:buClr>
              <a:buSzPts val="1100"/>
              <a:buChar char="•"/>
              <a:defRPr>
                <a:solidFill>
                  <a:srgbClr val="373853"/>
                </a:solidFill>
              </a:defRPr>
            </a:lvl3pPr>
            <a:lvl4pPr marL="1828800" lvl="3" indent="-29845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>
                <a:srgbClr val="373853"/>
              </a:buClr>
              <a:buSzPts val="1100"/>
              <a:buChar char="•"/>
              <a:defRPr>
                <a:solidFill>
                  <a:srgbClr val="373853"/>
                </a:solidFill>
              </a:defRPr>
            </a:lvl4pPr>
            <a:lvl5pPr marL="2286000" lvl="4" indent="-29845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>
                <a:srgbClr val="373853"/>
              </a:buClr>
              <a:buSzPts val="1100"/>
              <a:buChar char="•"/>
              <a:defRPr>
                <a:solidFill>
                  <a:srgbClr val="373853"/>
                </a:solidFill>
              </a:defRPr>
            </a:lvl5pPr>
            <a:lvl6pPr marL="2743200" lvl="5" indent="-29845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SzPts val="1100"/>
              <a:buChar char="•"/>
              <a:defRPr/>
            </a:lvl6pPr>
            <a:lvl7pPr marL="3200400" lvl="6" indent="-29845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SzPts val="1100"/>
              <a:buChar char="•"/>
              <a:defRPr/>
            </a:lvl7pPr>
            <a:lvl8pPr marL="3657600" lvl="7" indent="-29845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SzPts val="1100"/>
              <a:buChar char="•"/>
              <a:defRPr/>
            </a:lvl8pPr>
            <a:lvl9pPr marL="4114800" lvl="8" indent="-29845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SzPts val="1100"/>
              <a:buChar char="•"/>
              <a:defRPr/>
            </a:lvl9pPr>
          </a:lstStyle>
          <a:p>
            <a:endParaRPr/>
          </a:p>
        </p:txBody>
      </p:sp>
      <p:sp>
        <p:nvSpPr>
          <p:cNvPr id="23" name="Google Shape;23;p14"/>
          <p:cNvSpPr txBox="1">
            <a:spLocks noGrp="1"/>
          </p:cNvSpPr>
          <p:nvPr>
            <p:ph type="title"/>
          </p:nvPr>
        </p:nvSpPr>
        <p:spPr>
          <a:xfrm>
            <a:off x="342110" y="268513"/>
            <a:ext cx="7922101" cy="467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853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853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853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853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853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853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853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853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853"/>
              </a:buClr>
              <a:buSzPts val="1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USTOM_1_1">
  <p:cSld name="CUSTOM_1_1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15"/>
          <p:cNvSpPr txBox="1">
            <a:spLocks noGrp="1"/>
          </p:cNvSpPr>
          <p:nvPr>
            <p:ph type="sldNum" idx="12"/>
          </p:nvPr>
        </p:nvSpPr>
        <p:spPr>
          <a:xfrm>
            <a:off x="8335216" y="4826942"/>
            <a:ext cx="180135" cy="154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NL"/>
              <a:t>‹#›</a:t>
            </a:fld>
            <a:endParaRPr/>
          </a:p>
        </p:txBody>
      </p:sp>
      <p:pic>
        <p:nvPicPr>
          <p:cNvPr id="26" name="Google Shape;26;p15" descr="Google Shape;26;p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0" y="2"/>
            <a:ext cx="9148617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27;p15" descr="Google Shape;27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74106" y="4772025"/>
            <a:ext cx="225388" cy="260605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15"/>
          <p:cNvSpPr txBox="1"/>
          <p:nvPr/>
        </p:nvSpPr>
        <p:spPr>
          <a:xfrm>
            <a:off x="141374" y="4797537"/>
            <a:ext cx="3491702" cy="2133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68550" rIns="68550" bIns="6855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853"/>
              </a:buClr>
              <a:buSzPts val="500"/>
              <a:buFont typeface="Roboto Mono"/>
              <a:buNone/>
            </a:pPr>
            <a:r>
              <a:rPr lang="en-NL" sz="500" b="0" i="0" u="none" strike="noStrike" cap="none">
                <a:solidFill>
                  <a:srgbClr val="373853"/>
                </a:solidFill>
                <a:latin typeface="Roboto Mono"/>
                <a:ea typeface="Roboto Mono"/>
                <a:cs typeface="Roboto Mono"/>
                <a:sym typeface="Roboto Mono"/>
              </a:rPr>
              <a:t>Confidential and Proprietary of Cuebiq Inc.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USTOM_1_1_3">
  <p:cSld name="CUSTOM_1_1_3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6"/>
          <p:cNvSpPr txBox="1">
            <a:spLocks noGrp="1"/>
          </p:cNvSpPr>
          <p:nvPr>
            <p:ph type="sldNum" idx="12"/>
          </p:nvPr>
        </p:nvSpPr>
        <p:spPr>
          <a:xfrm>
            <a:off x="8335216" y="4826942"/>
            <a:ext cx="180135" cy="154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NL"/>
              <a:t>‹#›</a:t>
            </a:fld>
            <a:endParaRPr/>
          </a:p>
        </p:txBody>
      </p:sp>
      <p:pic>
        <p:nvPicPr>
          <p:cNvPr id="31" name="Google Shape;31;p16" descr="Google Shape;31;p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0" y="2"/>
            <a:ext cx="9148617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32;p16" descr="Google Shape;32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74106" y="4772025"/>
            <a:ext cx="225388" cy="260605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16"/>
          <p:cNvSpPr txBox="1"/>
          <p:nvPr/>
        </p:nvSpPr>
        <p:spPr>
          <a:xfrm>
            <a:off x="141374" y="4797537"/>
            <a:ext cx="3491702" cy="2133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68550" rIns="68550" bIns="6855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853"/>
              </a:buClr>
              <a:buSzPts val="500"/>
              <a:buFont typeface="Roboto Mono"/>
              <a:buNone/>
            </a:pPr>
            <a:r>
              <a:rPr lang="en-NL" sz="500" b="0" i="0" u="none" strike="noStrike" cap="none">
                <a:solidFill>
                  <a:srgbClr val="373853"/>
                </a:solidFill>
                <a:latin typeface="Roboto Mono"/>
                <a:ea typeface="Roboto Mono"/>
                <a:cs typeface="Roboto Mono"/>
                <a:sym typeface="Roboto Mono"/>
              </a:rPr>
              <a:t>Confidential and Proprietary of Cuebiq Inc.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Google Shape;34;p16"/>
          <p:cNvSpPr txBox="1"/>
          <p:nvPr/>
        </p:nvSpPr>
        <p:spPr>
          <a:xfrm>
            <a:off x="253223" y="269174"/>
            <a:ext cx="7964100" cy="5302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300"/>
              <a:buFont typeface="Helvetica Neue"/>
              <a:buNone/>
            </a:pPr>
            <a:r>
              <a:rPr lang="en-NL" sz="2300" b="0" i="0" u="sng" strike="noStrike" cap="none">
                <a:solidFill>
                  <a:schemeClr val="accent3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Platform Demo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" name="Google Shape;35;p16" descr="Google Shape;35;p5"/>
          <p:cNvPicPr preferRelativeResize="0"/>
          <p:nvPr/>
        </p:nvPicPr>
        <p:blipFill rotWithShape="1">
          <a:blip r:embed="rId5">
            <a:alphaModFix/>
          </a:blip>
          <a:srcRect l="5322" t="12037" r="4007" b="4874"/>
          <a:stretch/>
        </p:blipFill>
        <p:spPr>
          <a:xfrm>
            <a:off x="1101900" y="780074"/>
            <a:ext cx="6940202" cy="43583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" name="Google Shape;36;p16"/>
          <p:cNvGrpSpPr/>
          <p:nvPr/>
        </p:nvGrpSpPr>
        <p:grpSpPr>
          <a:xfrm>
            <a:off x="2301124" y="1400449"/>
            <a:ext cx="4345204" cy="2783153"/>
            <a:chOff x="-1" y="0"/>
            <a:chExt cx="4345203" cy="2783152"/>
          </a:xfrm>
        </p:grpSpPr>
        <p:pic>
          <p:nvPicPr>
            <p:cNvPr id="37" name="Google Shape;37;p16" descr="Google Shape;37;p5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0" y="0"/>
              <a:ext cx="4345202" cy="11258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" name="Google Shape;38;p16" descr="Google Shape;38;p5"/>
            <p:cNvPicPr preferRelativeResize="0"/>
            <p:nvPr/>
          </p:nvPicPr>
          <p:blipFill rotWithShape="1">
            <a:blip r:embed="rId7">
              <a:alphaModFix/>
            </a:blip>
            <a:srcRect b="27999"/>
            <a:stretch/>
          </p:blipFill>
          <p:spPr>
            <a:xfrm>
              <a:off x="-1" y="1068651"/>
              <a:ext cx="4345201" cy="171450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Content">
  <p:cSld name="Title and Conten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oogle Shape;40;p17" descr="Google Shape;48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0" y="2"/>
            <a:ext cx="9148617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41;p17" descr="Google Shape;49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74106" y="4772025"/>
            <a:ext cx="225388" cy="260605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17"/>
          <p:cNvSpPr txBox="1">
            <a:spLocks noGrp="1"/>
          </p:cNvSpPr>
          <p:nvPr>
            <p:ph type="sldNum" idx="12"/>
          </p:nvPr>
        </p:nvSpPr>
        <p:spPr>
          <a:xfrm>
            <a:off x="8335216" y="4826942"/>
            <a:ext cx="180135" cy="154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853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37385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853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37385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853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37385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853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37385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853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37385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853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37385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853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37385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853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37385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853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3738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NL"/>
              <a:t>‹#›</a:t>
            </a:fld>
            <a:endParaRPr>
              <a:solidFill>
                <a:srgbClr val="FFFFFF"/>
              </a:solidFill>
            </a:endParaRPr>
          </a:p>
        </p:txBody>
      </p:sp>
      <p:sp>
        <p:nvSpPr>
          <p:cNvPr id="43" name="Google Shape;43;p17"/>
          <p:cNvSpPr txBox="1">
            <a:spLocks noGrp="1"/>
          </p:cNvSpPr>
          <p:nvPr>
            <p:ph type="body" idx="1"/>
          </p:nvPr>
        </p:nvSpPr>
        <p:spPr>
          <a:xfrm>
            <a:off x="227560" y="1189876"/>
            <a:ext cx="3942002" cy="2832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rmAutofit/>
          </a:bodyPr>
          <a:lstStyle>
            <a:lvl1pPr marL="457200" lvl="0" indent="-29845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>
                <a:srgbClr val="373853"/>
              </a:buClr>
              <a:buSzPts val="1100"/>
              <a:buChar char="•"/>
              <a:defRPr>
                <a:solidFill>
                  <a:srgbClr val="373853"/>
                </a:solidFill>
              </a:defRPr>
            </a:lvl1pPr>
            <a:lvl2pPr marL="914400" lvl="1" indent="-29845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>
                <a:srgbClr val="373853"/>
              </a:buClr>
              <a:buSzPts val="1100"/>
              <a:buChar char="•"/>
              <a:defRPr>
                <a:solidFill>
                  <a:srgbClr val="373853"/>
                </a:solidFill>
              </a:defRPr>
            </a:lvl2pPr>
            <a:lvl3pPr marL="1371600" lvl="2" indent="-29845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>
                <a:srgbClr val="373853"/>
              </a:buClr>
              <a:buSzPts val="1100"/>
              <a:buChar char="•"/>
              <a:defRPr>
                <a:solidFill>
                  <a:srgbClr val="373853"/>
                </a:solidFill>
              </a:defRPr>
            </a:lvl3pPr>
            <a:lvl4pPr marL="1828800" lvl="3" indent="-29845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>
                <a:srgbClr val="373853"/>
              </a:buClr>
              <a:buSzPts val="1100"/>
              <a:buChar char="•"/>
              <a:defRPr>
                <a:solidFill>
                  <a:srgbClr val="373853"/>
                </a:solidFill>
              </a:defRPr>
            </a:lvl4pPr>
            <a:lvl5pPr marL="2286000" lvl="4" indent="-29845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>
                <a:srgbClr val="373853"/>
              </a:buClr>
              <a:buSzPts val="1100"/>
              <a:buChar char="•"/>
              <a:defRPr>
                <a:solidFill>
                  <a:srgbClr val="373853"/>
                </a:solidFill>
              </a:defRPr>
            </a:lvl5pPr>
            <a:lvl6pPr marL="2743200" lvl="5" indent="-29845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SzPts val="1100"/>
              <a:buChar char="•"/>
              <a:defRPr/>
            </a:lvl6pPr>
            <a:lvl7pPr marL="3200400" lvl="6" indent="-29845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SzPts val="1100"/>
              <a:buChar char="•"/>
              <a:defRPr/>
            </a:lvl7pPr>
            <a:lvl8pPr marL="3657600" lvl="7" indent="-29845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SzPts val="1100"/>
              <a:buChar char="•"/>
              <a:defRPr/>
            </a:lvl8pPr>
            <a:lvl9pPr marL="4114800" lvl="8" indent="-29845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SzPts val="11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17"/>
          <p:cNvSpPr txBox="1">
            <a:spLocks noGrp="1"/>
          </p:cNvSpPr>
          <p:nvPr>
            <p:ph type="title"/>
          </p:nvPr>
        </p:nvSpPr>
        <p:spPr>
          <a:xfrm>
            <a:off x="342110" y="268513"/>
            <a:ext cx="7922101" cy="467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853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853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853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853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853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853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853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853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853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17"/>
          <p:cNvSpPr txBox="1"/>
          <p:nvPr/>
        </p:nvSpPr>
        <p:spPr>
          <a:xfrm>
            <a:off x="141374" y="4797537"/>
            <a:ext cx="3491702" cy="2133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68550" rIns="68550" bIns="6855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853"/>
              </a:buClr>
              <a:buSzPts val="500"/>
              <a:buFont typeface="Roboto Mono"/>
              <a:buNone/>
            </a:pPr>
            <a:r>
              <a:rPr lang="en-NL" sz="500" b="0" i="0" u="none" strike="noStrike" cap="none">
                <a:solidFill>
                  <a:srgbClr val="373853"/>
                </a:solidFill>
                <a:latin typeface="Roboto Mono"/>
                <a:ea typeface="Roboto Mono"/>
                <a:cs typeface="Roboto Mono"/>
                <a:sym typeface="Roboto Mono"/>
              </a:rPr>
              <a:t>Confidential and Proprietary of Cuebiq Inc.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6" name="Google Shape;46;p17" descr="Google Shape;55;p7"/>
          <p:cNvPicPr preferRelativeResize="0"/>
          <p:nvPr/>
        </p:nvPicPr>
        <p:blipFill rotWithShape="1">
          <a:blip r:embed="rId4">
            <a:alphaModFix/>
          </a:blip>
          <a:srcRect l="5322" t="12037" r="4007" b="4874"/>
          <a:stretch/>
        </p:blipFill>
        <p:spPr>
          <a:xfrm>
            <a:off x="4203274" y="768424"/>
            <a:ext cx="6940202" cy="43583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" name="Google Shape;47;p17"/>
          <p:cNvGrpSpPr/>
          <p:nvPr/>
        </p:nvGrpSpPr>
        <p:grpSpPr>
          <a:xfrm>
            <a:off x="5402499" y="1388799"/>
            <a:ext cx="4345204" cy="2783153"/>
            <a:chOff x="-1" y="0"/>
            <a:chExt cx="4345203" cy="2783152"/>
          </a:xfrm>
        </p:grpSpPr>
        <p:pic>
          <p:nvPicPr>
            <p:cNvPr id="48" name="Google Shape;48;p17" descr="Google Shape;57;p7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0" y="0"/>
              <a:ext cx="4345202" cy="11258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" name="Google Shape;49;p17" descr="Google Shape;58;p7"/>
            <p:cNvPicPr preferRelativeResize="0"/>
            <p:nvPr/>
          </p:nvPicPr>
          <p:blipFill rotWithShape="1">
            <a:blip r:embed="rId6">
              <a:alphaModFix/>
            </a:blip>
            <a:srcRect b="27999"/>
            <a:stretch/>
          </p:blipFill>
          <p:spPr>
            <a:xfrm>
              <a:off x="-1" y="1068651"/>
              <a:ext cx="4345201" cy="171450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1"/>
          <p:cNvSpPr txBox="1">
            <a:spLocks noGrp="1"/>
          </p:cNvSpPr>
          <p:nvPr>
            <p:ph type="sldNum" idx="12"/>
          </p:nvPr>
        </p:nvSpPr>
        <p:spPr>
          <a:xfrm>
            <a:off x="8335216" y="4826942"/>
            <a:ext cx="180135" cy="154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sp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NL"/>
              <a:t>‹#›</a:t>
            </a:fld>
            <a:endParaRPr sz="1400">
              <a:solidFill>
                <a:srgbClr val="000000"/>
              </a:solidFill>
            </a:endParaRPr>
          </a:p>
        </p:txBody>
      </p:sp>
      <p:pic>
        <p:nvPicPr>
          <p:cNvPr id="7" name="Google Shape;7;p11" descr="Google Shape;15;p2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8622749" y="4772025"/>
            <a:ext cx="225388" cy="26060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8;p11"/>
          <p:cNvSpPr txBox="1"/>
          <p:nvPr/>
        </p:nvSpPr>
        <p:spPr>
          <a:xfrm>
            <a:off x="141374" y="4797537"/>
            <a:ext cx="3491702" cy="2133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68550" rIns="68550" bIns="6855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853"/>
              </a:buClr>
              <a:buSzPts val="500"/>
              <a:buFont typeface="Roboto Mono"/>
              <a:buNone/>
            </a:pPr>
            <a:r>
              <a:rPr lang="en-NL" sz="500" b="0" i="0" u="none" strike="noStrike" cap="none">
                <a:solidFill>
                  <a:srgbClr val="373853"/>
                </a:solidFill>
                <a:latin typeface="Roboto Mono"/>
                <a:ea typeface="Roboto Mono"/>
                <a:cs typeface="Roboto Mono"/>
                <a:sym typeface="Roboto Mono"/>
              </a:rPr>
              <a:t>Confidential and Proprietary of Cuebiq Inc.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9;p11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8229600" cy="10632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853"/>
              </a:buClr>
              <a:buSzPts val="2300"/>
              <a:buFont typeface="Helvetica Neue Light"/>
              <a:buNone/>
              <a:defRPr sz="2300" b="0" i="0" u="none" strike="noStrike" cap="none">
                <a:solidFill>
                  <a:srgbClr val="37385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853"/>
              </a:buClr>
              <a:buSzPts val="2300"/>
              <a:buFont typeface="Helvetica Neue Light"/>
              <a:buNone/>
              <a:defRPr sz="2300" b="0" i="0" u="none" strike="noStrike" cap="none">
                <a:solidFill>
                  <a:srgbClr val="37385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853"/>
              </a:buClr>
              <a:buSzPts val="2300"/>
              <a:buFont typeface="Helvetica Neue Light"/>
              <a:buNone/>
              <a:defRPr sz="2300" b="0" i="0" u="none" strike="noStrike" cap="none">
                <a:solidFill>
                  <a:srgbClr val="37385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853"/>
              </a:buClr>
              <a:buSzPts val="2300"/>
              <a:buFont typeface="Helvetica Neue Light"/>
              <a:buNone/>
              <a:defRPr sz="2300" b="0" i="0" u="none" strike="noStrike" cap="none">
                <a:solidFill>
                  <a:srgbClr val="37385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853"/>
              </a:buClr>
              <a:buSzPts val="2300"/>
              <a:buFont typeface="Helvetica Neue Light"/>
              <a:buNone/>
              <a:defRPr sz="2300" b="0" i="0" u="none" strike="noStrike" cap="none">
                <a:solidFill>
                  <a:srgbClr val="37385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853"/>
              </a:buClr>
              <a:buSzPts val="2300"/>
              <a:buFont typeface="Helvetica Neue Light"/>
              <a:buNone/>
              <a:defRPr sz="2300" b="0" i="0" u="none" strike="noStrike" cap="none">
                <a:solidFill>
                  <a:srgbClr val="37385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853"/>
              </a:buClr>
              <a:buSzPts val="2300"/>
              <a:buFont typeface="Helvetica Neue Light"/>
              <a:buNone/>
              <a:defRPr sz="2300" b="0" i="0" u="none" strike="noStrike" cap="none">
                <a:solidFill>
                  <a:srgbClr val="37385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853"/>
              </a:buClr>
              <a:buSzPts val="2300"/>
              <a:buFont typeface="Helvetica Neue Light"/>
              <a:buNone/>
              <a:defRPr sz="2300" b="0" i="0" u="none" strike="noStrike" cap="none">
                <a:solidFill>
                  <a:srgbClr val="37385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853"/>
              </a:buClr>
              <a:buSzPts val="2300"/>
              <a:buFont typeface="Helvetica Neue Light"/>
              <a:buNone/>
              <a:defRPr sz="2300" b="0" i="0" u="none" strike="noStrike" cap="none">
                <a:solidFill>
                  <a:srgbClr val="37385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10" name="Google Shape;10;p11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943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>
            <a:lvl1pPr marL="457200" marR="0" lvl="0" indent="-298450" algn="l" rtl="0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 Light"/>
              <a:buChar char="•"/>
              <a:defRPr sz="11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 Light"/>
              <a:buChar char="•"/>
              <a:defRPr sz="11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 Light"/>
              <a:buChar char="•"/>
              <a:defRPr sz="11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 Light"/>
              <a:buChar char="•"/>
              <a:defRPr sz="11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 Light"/>
              <a:buChar char="•"/>
              <a:defRPr sz="11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 Light"/>
              <a:buChar char="•"/>
              <a:defRPr sz="11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 Light"/>
              <a:buChar char="•"/>
              <a:defRPr sz="11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 Light"/>
              <a:buChar char="•"/>
              <a:defRPr sz="11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 Light"/>
              <a:buChar char="•"/>
              <a:defRPr sz="11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"/>
          <p:cNvPicPr preferRelativeResize="0"/>
          <p:nvPr/>
        </p:nvPicPr>
        <p:blipFill rotWithShape="1">
          <a:blip r:embed="rId3">
            <a:alphaModFix/>
          </a:blip>
          <a:srcRect l="20025" t="10041" r="1" b="10042"/>
          <a:stretch/>
        </p:blipFill>
        <p:spPr>
          <a:xfrm>
            <a:off x="3886200" y="0"/>
            <a:ext cx="52577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"/>
          <p:cNvSpPr/>
          <p:nvPr/>
        </p:nvSpPr>
        <p:spPr>
          <a:xfrm>
            <a:off x="231581" y="2059866"/>
            <a:ext cx="3541500" cy="1078766"/>
          </a:xfrm>
          <a:prstGeom prst="rect">
            <a:avLst/>
          </a:prstGeom>
          <a:solidFill>
            <a:srgbClr val="FFFFFF">
              <a:alpha val="87058"/>
            </a:srgbClr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 dirty="0">
                <a:solidFill>
                  <a:schemeClr val="tx2"/>
                </a:solidFill>
                <a:latin typeface="Arial"/>
                <a:ea typeface="Arial"/>
                <a:cs typeface="Arial"/>
                <a:sym typeface="Arial"/>
              </a:rPr>
              <a:t>Margherita </a:t>
            </a:r>
            <a:r>
              <a:rPr lang="en-GB" sz="1400" b="0" i="0" u="none" strike="noStrike" cap="none" dirty="0" err="1">
                <a:solidFill>
                  <a:schemeClr val="tx2"/>
                </a:solidFill>
                <a:latin typeface="Arial"/>
                <a:ea typeface="Arial"/>
                <a:cs typeface="Arial"/>
                <a:sym typeface="Arial"/>
              </a:rPr>
              <a:t>Bertè</a:t>
            </a:r>
            <a:r>
              <a:rPr lang="en-GB" sz="1400" b="0" i="0" u="none" strike="noStrike" cap="none" dirty="0">
                <a:solidFill>
                  <a:schemeClr val="tx2"/>
                </a:solidFill>
                <a:latin typeface="Arial"/>
                <a:ea typeface="Arial"/>
                <a:cs typeface="Arial"/>
                <a:sym typeface="Arial"/>
              </a:rPr>
              <a:t>, Rashid </a:t>
            </a:r>
            <a:r>
              <a:rPr lang="en-GB" sz="1400" b="0" i="0" u="none" strike="noStrike" cap="none" dirty="0" err="1">
                <a:solidFill>
                  <a:schemeClr val="tx2"/>
                </a:solidFill>
                <a:latin typeface="Arial"/>
                <a:ea typeface="Arial"/>
                <a:cs typeface="Arial"/>
                <a:sym typeface="Arial"/>
              </a:rPr>
              <a:t>Ibrahimli</a:t>
            </a:r>
            <a:r>
              <a:rPr lang="en-GB" sz="1400" b="0" i="0" u="none" strike="noStrike" cap="none" dirty="0">
                <a:solidFill>
                  <a:schemeClr val="tx2"/>
                </a:solidFill>
                <a:latin typeface="Arial"/>
                <a:ea typeface="Arial"/>
                <a:cs typeface="Arial"/>
                <a:sym typeface="Arial"/>
              </a:rPr>
              <a:t>, Lars Koopmans, Pablo </a:t>
            </a:r>
            <a:r>
              <a:rPr lang="en-GB" sz="1400" b="0" i="0" u="none" strike="noStrike" cap="none" dirty="0" err="1">
                <a:solidFill>
                  <a:schemeClr val="tx2"/>
                </a:solidFill>
                <a:latin typeface="Arial"/>
                <a:ea typeface="Arial"/>
                <a:cs typeface="Arial"/>
                <a:sym typeface="Arial"/>
              </a:rPr>
              <a:t>Valgañón</a:t>
            </a:r>
            <a:r>
              <a:rPr lang="en-GB" sz="1400" b="0" i="0" u="none" strike="noStrike" cap="none" dirty="0">
                <a:solidFill>
                  <a:schemeClr val="tx2"/>
                </a:solidFill>
                <a:latin typeface="Arial"/>
                <a:ea typeface="Arial"/>
                <a:cs typeface="Arial"/>
                <a:sym typeface="Arial"/>
              </a:rPr>
              <a:t>, Nicola </a:t>
            </a:r>
            <a:r>
              <a:rPr lang="en-GB" sz="1400" b="0" i="0" u="none" strike="noStrike" cap="none" dirty="0" err="1">
                <a:solidFill>
                  <a:schemeClr val="tx2"/>
                </a:solidFill>
                <a:latin typeface="Arial"/>
                <a:ea typeface="Arial"/>
                <a:cs typeface="Arial"/>
                <a:sym typeface="Arial"/>
              </a:rPr>
              <a:t>Zomer</a:t>
            </a:r>
            <a:r>
              <a:rPr lang="en-GB" sz="1400" b="0" i="0" u="none" strike="noStrike" cap="none" dirty="0">
                <a:solidFill>
                  <a:schemeClr val="tx2"/>
                </a:solidFill>
                <a:latin typeface="Arial"/>
                <a:ea typeface="Arial"/>
                <a:cs typeface="Arial"/>
                <a:sym typeface="Arial"/>
              </a:rPr>
              <a:t>, Davide Colombi</a:t>
            </a:r>
            <a:endParaRPr sz="1400" b="0" i="0" u="none" strike="noStrike" cap="none" dirty="0">
              <a:solidFill>
                <a:schemeClr val="tx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Google Shape;56;p1"/>
          <p:cNvSpPr txBox="1"/>
          <p:nvPr/>
        </p:nvSpPr>
        <p:spPr>
          <a:xfrm>
            <a:off x="2993275" y="6796233"/>
            <a:ext cx="34131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5678BA"/>
              </a:buClr>
              <a:buSzPts val="2200"/>
              <a:buFont typeface="Helvetica Neue"/>
              <a:buNone/>
            </a:pPr>
            <a:endParaRPr sz="2200" b="0" i="0" u="none" strike="noStrike" cap="none">
              <a:solidFill>
                <a:srgbClr val="5678BA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7" name="Google Shape;57;p1" descr="Google Shape;79;p10"/>
          <p:cNvPicPr preferRelativeResize="0"/>
          <p:nvPr/>
        </p:nvPicPr>
        <p:blipFill rotWithShape="1">
          <a:blip r:embed="rId4">
            <a:alphaModFix/>
          </a:blip>
          <a:srcRect l="863" r="863"/>
          <a:stretch/>
        </p:blipFill>
        <p:spPr>
          <a:xfrm>
            <a:off x="8574106" y="4772025"/>
            <a:ext cx="225386" cy="260605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"/>
          <p:cNvSpPr txBox="1"/>
          <p:nvPr/>
        </p:nvSpPr>
        <p:spPr>
          <a:xfrm>
            <a:off x="115181" y="56999"/>
            <a:ext cx="3657900" cy="14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NL" sz="2400" b="0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ENHANCING STOP LOCATION DETECTION FOR INCOMPLETE</a:t>
            </a:r>
            <a:br>
              <a:rPr lang="en-NL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NL" sz="2400" b="0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URBAN MOBILITY DATASETS</a:t>
            </a:r>
            <a:endParaRPr sz="1800" b="0" i="0" u="none" strike="noStrike" cap="none">
              <a:solidFill>
                <a:srgbClr val="373853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59" name="Google Shape;59;p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4825" y="4407049"/>
            <a:ext cx="1995550" cy="364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0"/>
          <p:cNvSpPr txBox="1">
            <a:spLocks noGrp="1"/>
          </p:cNvSpPr>
          <p:nvPr>
            <p:ph type="body" idx="1"/>
          </p:nvPr>
        </p:nvSpPr>
        <p:spPr>
          <a:xfrm>
            <a:off x="524650" y="993875"/>
            <a:ext cx="8532300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rmAutofit/>
          </a:bodyPr>
          <a:lstStyle/>
          <a:p>
            <a:pPr marL="457200" lvl="0" indent="-317500" algn="l" rtl="0">
              <a:spcBef>
                <a:spcPts val="200"/>
              </a:spcBef>
              <a:spcAft>
                <a:spcPts val="0"/>
              </a:spcAft>
              <a:buSzPts val="1400"/>
              <a:buChar char="•"/>
            </a:pPr>
            <a:r>
              <a:rPr lang="en-NL" sz="1400" dirty="0"/>
              <a:t>For each false positive, calculate the distance to the nearest actual stop location of the same device</a:t>
            </a:r>
            <a:endParaRPr sz="1400" dirty="0"/>
          </a:p>
        </p:txBody>
      </p:sp>
      <p:pic>
        <p:nvPicPr>
          <p:cNvPr id="112" name="Google Shape;112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41000" y="1605413"/>
            <a:ext cx="3640101" cy="1932665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0"/>
          <p:cNvSpPr txBox="1">
            <a:spLocks noGrp="1"/>
          </p:cNvSpPr>
          <p:nvPr>
            <p:ph type="title"/>
          </p:nvPr>
        </p:nvSpPr>
        <p:spPr>
          <a:xfrm>
            <a:off x="342110" y="268513"/>
            <a:ext cx="7922100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853"/>
              </a:buClr>
              <a:buSzPts val="1800"/>
              <a:buNone/>
            </a:pPr>
            <a:r>
              <a:rPr lang="en-NL"/>
              <a:t>Results: comparative analysis of false positives</a:t>
            </a:r>
            <a:endParaRPr/>
          </a:p>
        </p:txBody>
      </p:sp>
      <p:pic>
        <p:nvPicPr>
          <p:cNvPr id="114" name="Google Shape;114;p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31675" y="1857650"/>
            <a:ext cx="3640098" cy="1428201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0"/>
          <p:cNvSpPr txBox="1">
            <a:spLocks noGrp="1"/>
          </p:cNvSpPr>
          <p:nvPr>
            <p:ph type="body" idx="1"/>
          </p:nvPr>
        </p:nvSpPr>
        <p:spPr>
          <a:xfrm>
            <a:off x="524650" y="3783925"/>
            <a:ext cx="8532300" cy="6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rmAutofit/>
          </a:bodyPr>
          <a:lstStyle/>
          <a:p>
            <a:pPr marL="457200" lvl="0" indent="-317500" algn="l" rtl="0">
              <a:spcBef>
                <a:spcPts val="200"/>
              </a:spcBef>
              <a:spcAft>
                <a:spcPts val="0"/>
              </a:spcAft>
              <a:buSzPts val="1400"/>
              <a:buChar char="•"/>
            </a:pPr>
            <a:r>
              <a:rPr lang="en-NL" sz="1400" dirty="0"/>
              <a:t>Points incorrectly labeled as stops by our algorithm are recurring locations for the device, often situated near actual past stop points</a:t>
            </a:r>
            <a:endParaRPr sz="14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0E52CEA-559B-C438-3A47-B60602FB77E9}"/>
              </a:ext>
            </a:extLst>
          </p:cNvPr>
          <p:cNvSpPr/>
          <p:nvPr/>
        </p:nvSpPr>
        <p:spPr>
          <a:xfrm>
            <a:off x="1095983" y="2782111"/>
            <a:ext cx="3476017" cy="175098"/>
          </a:xfrm>
          <a:prstGeom prst="rect">
            <a:avLst/>
          </a:prstGeom>
          <a:solidFill>
            <a:srgbClr val="FFFD78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e8dc0095c6_0_26"/>
          <p:cNvSpPr txBox="1">
            <a:spLocks noGrp="1"/>
          </p:cNvSpPr>
          <p:nvPr>
            <p:ph type="title"/>
          </p:nvPr>
        </p:nvSpPr>
        <p:spPr>
          <a:xfrm>
            <a:off x="342110" y="268513"/>
            <a:ext cx="7922100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853"/>
              </a:buClr>
              <a:buSzPts val="1800"/>
              <a:buNone/>
            </a:pPr>
            <a:r>
              <a:rPr lang="en-NL"/>
              <a:t>Conclusions</a:t>
            </a:r>
            <a:endParaRPr/>
          </a:p>
        </p:txBody>
      </p:sp>
      <p:sp>
        <p:nvSpPr>
          <p:cNvPr id="121" name="Google Shape;121;g2e8dc0095c6_0_26"/>
          <p:cNvSpPr txBox="1">
            <a:spLocks noGrp="1"/>
          </p:cNvSpPr>
          <p:nvPr>
            <p:ph type="body" idx="1"/>
          </p:nvPr>
        </p:nvSpPr>
        <p:spPr>
          <a:xfrm>
            <a:off x="524644" y="993877"/>
            <a:ext cx="6964200" cy="28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rm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SzPts val="1400"/>
              <a:buChar char="•"/>
            </a:pPr>
            <a:r>
              <a:rPr lang="en-NL" sz="1600" dirty="0"/>
              <a:t>GOAL: </a:t>
            </a:r>
            <a:r>
              <a:rPr lang="en-NL" sz="1600" dirty="0">
                <a:solidFill>
                  <a:schemeClr val="dk1"/>
                </a:solidFill>
              </a:rPr>
              <a:t>identifying stop locations even when data points are missing ✔️ </a:t>
            </a:r>
            <a:endParaRPr sz="1200" dirty="0"/>
          </a:p>
          <a:p>
            <a:pPr marL="0" lvl="0" indent="0" algn="l" rtl="0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endParaRPr sz="1200" dirty="0"/>
          </a:p>
        </p:txBody>
      </p:sp>
      <p:sp>
        <p:nvSpPr>
          <p:cNvPr id="122" name="Google Shape;122;g2e8dc0095c6_0_26"/>
          <p:cNvSpPr txBox="1">
            <a:spLocks noGrp="1"/>
          </p:cNvSpPr>
          <p:nvPr>
            <p:ph type="title"/>
          </p:nvPr>
        </p:nvSpPr>
        <p:spPr>
          <a:xfrm>
            <a:off x="369210" y="2122213"/>
            <a:ext cx="7922100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853"/>
              </a:buClr>
              <a:buSzPts val="1800"/>
              <a:buNone/>
            </a:pPr>
            <a:r>
              <a:rPr lang="en-NL" sz="1800" dirty="0"/>
              <a:t>Limitations and future developments</a:t>
            </a:r>
            <a:endParaRPr sz="1800" dirty="0"/>
          </a:p>
        </p:txBody>
      </p:sp>
      <p:sp>
        <p:nvSpPr>
          <p:cNvPr id="123" name="Google Shape;123;g2e8dc0095c6_0_26"/>
          <p:cNvSpPr/>
          <p:nvPr/>
        </p:nvSpPr>
        <p:spPr>
          <a:xfrm>
            <a:off x="651560" y="2892675"/>
            <a:ext cx="1766944" cy="1536600"/>
          </a:xfrm>
          <a:prstGeom prst="roundRect">
            <a:avLst>
              <a:gd name="adj" fmla="val 16667"/>
            </a:avLst>
          </a:prstGeom>
          <a:solidFill>
            <a:srgbClr val="EDF3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NL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Lack of ground truth data</a:t>
            </a:r>
            <a:endParaRPr dirty="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24" name="Google Shape;124;g2e8dc0095c6_0_26"/>
          <p:cNvSpPr/>
          <p:nvPr/>
        </p:nvSpPr>
        <p:spPr>
          <a:xfrm>
            <a:off x="2699749" y="2904334"/>
            <a:ext cx="1766944" cy="1536600"/>
          </a:xfrm>
          <a:prstGeom prst="roundRect">
            <a:avLst>
              <a:gd name="adj" fmla="val 16667"/>
            </a:avLst>
          </a:prstGeom>
          <a:solidFill>
            <a:srgbClr val="EDF3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NL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Time and computational constraints</a:t>
            </a:r>
            <a:endParaRPr dirty="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25" name="Google Shape;125;g2e8dc0095c6_0_26"/>
          <p:cNvSpPr/>
          <p:nvPr/>
        </p:nvSpPr>
        <p:spPr>
          <a:xfrm>
            <a:off x="6724244" y="2892675"/>
            <a:ext cx="1766944" cy="1536600"/>
          </a:xfrm>
          <a:prstGeom prst="roundRect">
            <a:avLst>
              <a:gd name="adj" fmla="val 16667"/>
            </a:avLst>
          </a:prstGeom>
          <a:solidFill>
            <a:srgbClr val="EDF3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NL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New features </a:t>
            </a:r>
            <a:endParaRPr dirty="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NL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(weather, holidays)</a:t>
            </a:r>
            <a:endParaRPr dirty="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" name="Google Shape;123;g2e8dc0095c6_0_26">
            <a:extLst>
              <a:ext uri="{FF2B5EF4-FFF2-40B4-BE49-F238E27FC236}">
                <a16:creationId xmlns:a16="http://schemas.microsoft.com/office/drawing/2014/main" id="{69DF759B-2325-4E26-32FC-55C6873E215C}"/>
              </a:ext>
            </a:extLst>
          </p:cNvPr>
          <p:cNvSpPr/>
          <p:nvPr/>
        </p:nvSpPr>
        <p:spPr>
          <a:xfrm>
            <a:off x="4747938" y="2904334"/>
            <a:ext cx="1766944" cy="1536600"/>
          </a:xfrm>
          <a:prstGeom prst="roundRect">
            <a:avLst>
              <a:gd name="adj" fmla="val 16667"/>
            </a:avLst>
          </a:prstGeom>
          <a:solidFill>
            <a:srgbClr val="EDF3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NL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Limited number of devices</a:t>
            </a:r>
            <a:endParaRPr dirty="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" grpId="0"/>
      <p:bldP spid="123" grpId="0" animBg="1"/>
      <p:bldP spid="124" grpId="0" animBg="1"/>
      <p:bldP spid="125" grpId="0" animBg="1"/>
      <p:bldP spid="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e8dc0095c6_0_49"/>
          <p:cNvSpPr txBox="1">
            <a:spLocks noGrp="1"/>
          </p:cNvSpPr>
          <p:nvPr>
            <p:ph type="title"/>
          </p:nvPr>
        </p:nvSpPr>
        <p:spPr>
          <a:xfrm>
            <a:off x="342100" y="268525"/>
            <a:ext cx="7922100" cy="65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853"/>
              </a:buClr>
              <a:buSzPts val="1800"/>
              <a:buNone/>
            </a:pPr>
            <a:r>
              <a:rPr lang="en-NL" sz="3600"/>
              <a:t>Thank you!!!</a:t>
            </a:r>
            <a:endParaRPr sz="3600"/>
          </a:p>
        </p:txBody>
      </p:sp>
      <p:pic>
        <p:nvPicPr>
          <p:cNvPr id="3" name="Picture 2" descr="A group of people sitting at a table with laptops&#10;&#10;Description automatically generated">
            <a:extLst>
              <a:ext uri="{FF2B5EF4-FFF2-40B4-BE49-F238E27FC236}">
                <a16:creationId xmlns:a16="http://schemas.microsoft.com/office/drawing/2014/main" id="{26D3C961-D863-8694-3C13-E55151D334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1120" y="1084786"/>
            <a:ext cx="4458970" cy="334422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CE42572-E6E2-B4CF-D6C8-F6199FF1C6B9}"/>
              </a:ext>
            </a:extLst>
          </p:cNvPr>
          <p:cNvSpPr txBox="1"/>
          <p:nvPr/>
        </p:nvSpPr>
        <p:spPr>
          <a:xfrm>
            <a:off x="7176090" y="2143192"/>
            <a:ext cx="165622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Image of Lars </a:t>
            </a:r>
            <a:r>
              <a:rPr lang="nl-NL" dirty="0" err="1"/>
              <a:t>just</a:t>
            </a:r>
            <a:r>
              <a:rPr lang="nl-NL" dirty="0"/>
              <a:t> </a:t>
            </a:r>
          </a:p>
          <a:p>
            <a:r>
              <a:rPr lang="nl-NL" dirty="0" err="1"/>
              <a:t>before</a:t>
            </a:r>
            <a:r>
              <a:rPr lang="nl-NL" dirty="0"/>
              <a:t> </a:t>
            </a:r>
            <a:r>
              <a:rPr lang="nl-NL" dirty="0" err="1"/>
              <a:t>taking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</a:p>
          <a:p>
            <a:r>
              <a:rPr lang="nl-NL" dirty="0" err="1"/>
              <a:t>group</a:t>
            </a:r>
            <a:r>
              <a:rPr lang="nl-NL" dirty="0"/>
              <a:t> picture</a:t>
            </a:r>
            <a:endParaRPr lang="en-NL" dirty="0"/>
          </a:p>
        </p:txBody>
      </p:sp>
      <p:pic>
        <p:nvPicPr>
          <p:cNvPr id="6" name="Picture 5" descr="A person taking a selfie&#10;&#10;Description automatically generated">
            <a:extLst>
              <a:ext uri="{FF2B5EF4-FFF2-40B4-BE49-F238E27FC236}">
                <a16:creationId xmlns:a16="http://schemas.microsoft.com/office/drawing/2014/main" id="{F3D2B123-17E9-DB14-60F2-394FC59B441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4000" t="28840" r="12074"/>
          <a:stretch/>
        </p:blipFill>
        <p:spPr>
          <a:xfrm>
            <a:off x="5800090" y="3072445"/>
            <a:ext cx="862330" cy="1356569"/>
          </a:xfrm>
          <a:prstGeom prst="rect">
            <a:avLst/>
          </a:prstGeom>
        </p:spPr>
      </p:pic>
      <p:sp>
        <p:nvSpPr>
          <p:cNvPr id="10" name="Down Arrow 9">
            <a:extLst>
              <a:ext uri="{FF2B5EF4-FFF2-40B4-BE49-F238E27FC236}">
                <a16:creationId xmlns:a16="http://schemas.microsoft.com/office/drawing/2014/main" id="{CC72AB91-B6CF-E02F-0C83-58C795244041}"/>
              </a:ext>
            </a:extLst>
          </p:cNvPr>
          <p:cNvSpPr/>
          <p:nvPr/>
        </p:nvSpPr>
        <p:spPr>
          <a:xfrm rot="1978524">
            <a:off x="6657916" y="2443892"/>
            <a:ext cx="304311" cy="875928"/>
          </a:xfrm>
          <a:prstGeom prst="downArrow">
            <a:avLst>
              <a:gd name="adj1" fmla="val 50000"/>
              <a:gd name="adj2" fmla="val 32951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2" descr="A map of a rout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25335" y="495300"/>
            <a:ext cx="5473700" cy="415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3" descr="A map of a rout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22232" y="495300"/>
            <a:ext cx="5461000" cy="415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4" descr="A diagram of a line graph&#10;&#10;Description automatically generated with medium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25439" y="497622"/>
            <a:ext cx="5486400" cy="415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5"/>
          <p:cNvSpPr txBox="1">
            <a:spLocks noGrp="1"/>
          </p:cNvSpPr>
          <p:nvPr>
            <p:ph type="title"/>
          </p:nvPr>
        </p:nvSpPr>
        <p:spPr>
          <a:xfrm>
            <a:off x="1438515" y="2104049"/>
            <a:ext cx="6266969" cy="467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853"/>
              </a:buClr>
              <a:buSzPct val="86956"/>
              <a:buNone/>
            </a:pPr>
            <a:r>
              <a:rPr lang="en-NL"/>
              <a:t>Can we still detect stops when the data is incomplete?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6" descr="A map of a city&#10;&#10;Description automatically generated with medium confidence"/>
          <p:cNvPicPr preferRelativeResize="0"/>
          <p:nvPr/>
        </p:nvPicPr>
        <p:blipFill rotWithShape="1">
          <a:blip r:embed="rId3">
            <a:alphaModFix/>
          </a:blip>
          <a:srcRect l="49915"/>
          <a:stretch/>
        </p:blipFill>
        <p:spPr>
          <a:xfrm>
            <a:off x="4565376" y="787860"/>
            <a:ext cx="3892826" cy="3424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6" descr="A map of a city&#10;&#10;Description automatically generated with medium confidence"/>
          <p:cNvPicPr preferRelativeResize="0"/>
          <p:nvPr/>
        </p:nvPicPr>
        <p:blipFill rotWithShape="1">
          <a:blip r:embed="rId3">
            <a:alphaModFix/>
          </a:blip>
          <a:srcRect r="49915"/>
          <a:stretch/>
        </p:blipFill>
        <p:spPr>
          <a:xfrm>
            <a:off x="590385" y="787860"/>
            <a:ext cx="3892826" cy="3424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>
            <a:spLocks noGrp="1"/>
          </p:cNvSpPr>
          <p:nvPr>
            <p:ph type="title"/>
          </p:nvPr>
        </p:nvSpPr>
        <p:spPr>
          <a:xfrm>
            <a:off x="342110" y="268513"/>
            <a:ext cx="7922101" cy="467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853"/>
              </a:buClr>
              <a:buSzPts val="1800"/>
              <a:buNone/>
            </a:pPr>
            <a:r>
              <a:rPr lang="en-NL"/>
              <a:t>Features</a:t>
            </a:r>
            <a:endParaRPr/>
          </a:p>
        </p:txBody>
      </p:sp>
      <p:sp>
        <p:nvSpPr>
          <p:cNvPr id="91" name="Google Shape;91;p7"/>
          <p:cNvSpPr txBox="1">
            <a:spLocks noGrp="1"/>
          </p:cNvSpPr>
          <p:nvPr>
            <p:ph type="body" idx="1"/>
          </p:nvPr>
        </p:nvSpPr>
        <p:spPr>
          <a:xfrm>
            <a:off x="524644" y="993877"/>
            <a:ext cx="6964292" cy="2832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rmAutofit/>
          </a:bodyPr>
          <a:lstStyle/>
          <a:p>
            <a:pPr marL="501650" lvl="0" indent="-361950" algn="l" rtl="0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SzPts val="1400"/>
              <a:buFont typeface="Arial"/>
              <a:buAutoNum type="arabicPeriod"/>
            </a:pPr>
            <a:r>
              <a:rPr lang="en-NL" sz="1400" b="1"/>
              <a:t>Individual routine</a:t>
            </a:r>
            <a:endParaRPr/>
          </a:p>
          <a:p>
            <a:pPr marL="914400" lvl="1" indent="-298450" algn="l" rtl="0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SzPts val="1100"/>
              <a:buChar char="•"/>
            </a:pPr>
            <a:r>
              <a:rPr lang="en-NL"/>
              <a:t>When did an individual stop during the previous hours, days, weeks</a:t>
            </a:r>
            <a:endParaRPr/>
          </a:p>
          <a:p>
            <a:pPr marL="914400" lvl="1" indent="-298450" algn="l" rtl="0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SzPts val="1100"/>
              <a:buChar char="•"/>
            </a:pPr>
            <a:r>
              <a:rPr lang="en-NL"/>
              <a:t>When does an individual typically stop during the day and week</a:t>
            </a:r>
            <a:endParaRPr/>
          </a:p>
          <a:p>
            <a:pPr marL="501650" lvl="0" indent="-361950" algn="l" rtl="0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SzPts val="1400"/>
              <a:buFont typeface="Arial"/>
              <a:buAutoNum type="arabicPeriod"/>
            </a:pPr>
            <a:r>
              <a:rPr lang="en-NL" sz="1400" b="1"/>
              <a:t>Collective behavior</a:t>
            </a:r>
            <a:endParaRPr/>
          </a:p>
          <a:p>
            <a:pPr marL="914400" lvl="1" indent="-298450" algn="l" rtl="0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SzPts val="1100"/>
              <a:buChar char="•"/>
            </a:pPr>
            <a:r>
              <a:rPr lang="en-NL"/>
              <a:t>What are locations where people in general tend to stop?</a:t>
            </a:r>
            <a:endParaRPr/>
          </a:p>
          <a:p>
            <a:pPr marL="914400" lvl="1" indent="-298450" algn="l" rtl="0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SzPts val="1100"/>
              <a:buChar char="•"/>
            </a:pPr>
            <a:r>
              <a:rPr lang="en-NL"/>
              <a:t>What time of the day do people stop?</a:t>
            </a:r>
            <a:endParaRPr/>
          </a:p>
          <a:p>
            <a:pPr marL="501650" lvl="0" indent="-361950" algn="l" rtl="0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SzPts val="1400"/>
              <a:buFont typeface="Arial"/>
              <a:buAutoNum type="arabicPeriod"/>
            </a:pPr>
            <a:r>
              <a:rPr lang="en-NL" sz="1400" b="1"/>
              <a:t>Other</a:t>
            </a:r>
            <a:endParaRPr b="1"/>
          </a:p>
          <a:p>
            <a:pPr marL="914400" lvl="1" indent="-298450" algn="l" rtl="0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SzPts val="1100"/>
              <a:buChar char="•"/>
            </a:pPr>
            <a:r>
              <a:rPr lang="en-NL"/>
              <a:t>The time interval between data points </a:t>
            </a:r>
            <a:endParaRPr/>
          </a:p>
          <a:p>
            <a:pPr marL="914400" lvl="1" indent="-298450" algn="l" rtl="0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SzPts val="1100"/>
              <a:buChar char="•"/>
            </a:pPr>
            <a:r>
              <a:rPr lang="en-NL"/>
              <a:t>Spatial interval between data points</a:t>
            </a:r>
            <a:endParaRPr/>
          </a:p>
          <a:p>
            <a:pPr marL="914400" lvl="1" indent="-298450" algn="l" rtl="0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SzPts val="1100"/>
              <a:buChar char="•"/>
            </a:pPr>
            <a:r>
              <a:rPr lang="en-NL"/>
              <a:t>Accuracy of the data point</a:t>
            </a:r>
            <a:endParaRPr/>
          </a:p>
          <a:p>
            <a:pPr marL="457200" lvl="0" indent="0" algn="l" rtl="0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7"/>
          <p:cNvSpPr txBox="1"/>
          <p:nvPr/>
        </p:nvSpPr>
        <p:spPr>
          <a:xfrm>
            <a:off x="524650" y="3578475"/>
            <a:ext cx="5592000" cy="58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en-NL" b="1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→ In total, we defined 15 features that we used to predict stops </a:t>
            </a:r>
            <a:endParaRPr sz="11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8"/>
          <p:cNvSpPr txBox="1">
            <a:spLocks noGrp="1"/>
          </p:cNvSpPr>
          <p:nvPr>
            <p:ph type="title"/>
          </p:nvPr>
        </p:nvSpPr>
        <p:spPr>
          <a:xfrm>
            <a:off x="342110" y="268513"/>
            <a:ext cx="7922101" cy="467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853"/>
              </a:buClr>
              <a:buSzPts val="1800"/>
              <a:buNone/>
            </a:pPr>
            <a:r>
              <a:rPr lang="en-NL"/>
              <a:t>Results: performance evaluation</a:t>
            </a:r>
            <a:endParaRPr/>
          </a:p>
        </p:txBody>
      </p:sp>
      <p:sp>
        <p:nvSpPr>
          <p:cNvPr id="98" name="Google Shape;98;p8"/>
          <p:cNvSpPr txBox="1">
            <a:spLocks noGrp="1"/>
          </p:cNvSpPr>
          <p:nvPr>
            <p:ph type="body" idx="1"/>
          </p:nvPr>
        </p:nvSpPr>
        <p:spPr>
          <a:xfrm>
            <a:off x="524660" y="993876"/>
            <a:ext cx="8532300" cy="28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rm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>
                <a:srgbClr val="373853"/>
              </a:buClr>
              <a:buSzPts val="1400"/>
              <a:buChar char="•"/>
            </a:pPr>
            <a:r>
              <a:rPr lang="en-NL" sz="1400" dirty="0"/>
              <a:t>We trained a machine learning algorithm to use these features and try to predict stops</a:t>
            </a:r>
            <a:endParaRPr sz="1400" dirty="0"/>
          </a:p>
          <a:p>
            <a:pPr marL="457200" lvl="0" indent="-317500" algn="l" rtl="0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SzPts val="1400"/>
              <a:buChar char="•"/>
            </a:pPr>
            <a:r>
              <a:rPr lang="en-NL" sz="1400" dirty="0"/>
              <a:t>The dataset is strongly imbalanced: precision is expected to be low!</a:t>
            </a:r>
            <a:endParaRPr sz="1400" dirty="0"/>
          </a:p>
        </p:txBody>
      </p:sp>
      <p:pic>
        <p:nvPicPr>
          <p:cNvPr id="99" name="Google Shape;99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6950" y="1896975"/>
            <a:ext cx="4090100" cy="1031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9" descr="A blue and white graph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98382" y="1668375"/>
            <a:ext cx="3547231" cy="283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9"/>
          <p:cNvSpPr txBox="1">
            <a:spLocks noGrp="1"/>
          </p:cNvSpPr>
          <p:nvPr>
            <p:ph type="title"/>
          </p:nvPr>
        </p:nvSpPr>
        <p:spPr>
          <a:xfrm>
            <a:off x="342110" y="268513"/>
            <a:ext cx="7922101" cy="467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853"/>
              </a:buClr>
              <a:buSzPts val="1800"/>
              <a:buNone/>
            </a:pPr>
            <a:r>
              <a:rPr lang="en-NL"/>
              <a:t>Results: performance evaluation</a:t>
            </a:r>
            <a:endParaRPr/>
          </a:p>
        </p:txBody>
      </p:sp>
      <p:sp>
        <p:nvSpPr>
          <p:cNvPr id="105" name="Google Shape;105;p9"/>
          <p:cNvSpPr txBox="1">
            <a:spLocks noGrp="1"/>
          </p:cNvSpPr>
          <p:nvPr>
            <p:ph type="body" idx="1"/>
          </p:nvPr>
        </p:nvSpPr>
        <p:spPr>
          <a:xfrm>
            <a:off x="524660" y="993876"/>
            <a:ext cx="8532300" cy="28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rm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>
                <a:srgbClr val="373853"/>
              </a:buClr>
              <a:buSzPts val="1400"/>
              <a:buChar char="•"/>
            </a:pPr>
            <a:r>
              <a:rPr lang="en-NL" sz="1400" dirty="0"/>
              <a:t>We trained a machine learning algorithm to use these features and try to predict stops</a:t>
            </a:r>
            <a:endParaRPr sz="1400" dirty="0"/>
          </a:p>
          <a:p>
            <a:pPr marL="457200" lvl="0" indent="-317500" algn="l" rtl="0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SzPts val="1400"/>
              <a:buChar char="•"/>
            </a:pPr>
            <a:r>
              <a:rPr lang="en-NL" sz="1400" dirty="0"/>
              <a:t>The dataset is strongly imbalanced: precision is expected to be low!</a:t>
            </a:r>
            <a:endParaRPr sz="14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4190915-AE31-B8BB-2533-C37DA9C3C491}"/>
              </a:ext>
            </a:extLst>
          </p:cNvPr>
          <p:cNvSpPr/>
          <p:nvPr/>
        </p:nvSpPr>
        <p:spPr>
          <a:xfrm>
            <a:off x="3080426" y="3035030"/>
            <a:ext cx="3216612" cy="1180289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CC25929-0335-2A3D-1EB8-479450DDE2F5}"/>
              </a:ext>
            </a:extLst>
          </p:cNvPr>
          <p:cNvSpPr/>
          <p:nvPr/>
        </p:nvSpPr>
        <p:spPr>
          <a:xfrm rot="16200000">
            <a:off x="4296585" y="2214866"/>
            <a:ext cx="2386114" cy="1614792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193CCB-800E-D8C7-0BB2-67BE107F1B54}"/>
              </a:ext>
            </a:extLst>
          </p:cNvPr>
          <p:cNvSpPr txBox="1"/>
          <p:nvPr/>
        </p:nvSpPr>
        <p:spPr>
          <a:xfrm>
            <a:off x="6757476" y="3471285"/>
            <a:ext cx="13229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>
                <a:solidFill>
                  <a:srgbClr val="373853"/>
                </a:solidFill>
                <a:latin typeface="Helvetica Neue Light"/>
                <a:ea typeface="Helvetica Neue Light"/>
                <a:sym typeface="Helvetica Neue Light"/>
              </a:rPr>
              <a:t>Recall</a:t>
            </a:r>
            <a:endParaRPr lang="en-NL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65B0A1A-93CC-BB4A-B31C-609D1929D68E}"/>
              </a:ext>
            </a:extLst>
          </p:cNvPr>
          <p:cNvSpPr txBox="1"/>
          <p:nvPr/>
        </p:nvSpPr>
        <p:spPr>
          <a:xfrm>
            <a:off x="6757476" y="2246444"/>
            <a:ext cx="13229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>
                <a:solidFill>
                  <a:srgbClr val="373853"/>
                </a:solidFill>
                <a:latin typeface="Helvetica Neue Light"/>
                <a:ea typeface="Helvetica Neue Light"/>
                <a:sym typeface="Helvetica Neue Light"/>
              </a:rPr>
              <a:t>Precision</a:t>
            </a:r>
            <a:endParaRPr lang="en-NL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72D1565-4485-0181-6495-90775ABE295C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6297038" y="3625174"/>
            <a:ext cx="460438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CBF5C6A-87BE-24DE-18E8-1AEE1DE17B97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6297038" y="2400332"/>
            <a:ext cx="460438" cy="1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8" grpId="0"/>
      <p:bldP spid="8" grpId="1"/>
      <p:bldP spid="9" grpId="0"/>
    </p:bldLst>
  </p:timing>
</p:sld>
</file>

<file path=ppt/theme/theme1.xml><?xml version="1.0" encoding="utf-8"?>
<a:theme xmlns:a="http://schemas.openxmlformats.org/drawingml/2006/main" name="Cuebiq Theme">
  <a:themeElements>
    <a:clrScheme name="Cuebiq Theme">
      <a:dk1>
        <a:srgbClr val="373853"/>
      </a:dk1>
      <a:lt1>
        <a:srgbClr val="FFFFFF"/>
      </a:lt1>
      <a:dk2>
        <a:srgbClr val="A7A7A7"/>
      </a:dk2>
      <a:lt2>
        <a:srgbClr val="535353"/>
      </a:lt2>
      <a:accent1>
        <a:srgbClr val="7993C6"/>
      </a:accent1>
      <a:accent2>
        <a:srgbClr val="AEAEB9"/>
      </a:accent2>
      <a:accent3>
        <a:srgbClr val="5EC9E3"/>
      </a:accent3>
      <a:accent4>
        <a:srgbClr val="F16141"/>
      </a:accent4>
      <a:accent5>
        <a:srgbClr val="9D54A1"/>
      </a:accent5>
      <a:accent6>
        <a:srgbClr val="5F6075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ebiq Theme">
  <a:themeElements>
    <a:clrScheme name="Cuebiq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7993C6"/>
      </a:accent1>
      <a:accent2>
        <a:srgbClr val="AEAEB9"/>
      </a:accent2>
      <a:accent3>
        <a:srgbClr val="5EC9E3"/>
      </a:accent3>
      <a:accent4>
        <a:srgbClr val="F16141"/>
      </a:accent4>
      <a:accent5>
        <a:srgbClr val="9D54A1"/>
      </a:accent5>
      <a:accent6>
        <a:srgbClr val="5F6075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4762</TotalTime>
  <Words>280</Words>
  <Application>Microsoft Macintosh PowerPoint</Application>
  <PresentationFormat>On-screen Show (16:9)</PresentationFormat>
  <Paragraphs>38</Paragraphs>
  <Slides>12</Slides>
  <Notes>12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Helvetica Neue</vt:lpstr>
      <vt:lpstr>Arial</vt:lpstr>
      <vt:lpstr>Roboto Mono</vt:lpstr>
      <vt:lpstr>Helvetica Neue Light</vt:lpstr>
      <vt:lpstr>Cuebiq Theme</vt:lpstr>
      <vt:lpstr>PowerPoint Presentation</vt:lpstr>
      <vt:lpstr>PowerPoint Presentation</vt:lpstr>
      <vt:lpstr>PowerPoint Presentation</vt:lpstr>
      <vt:lpstr>PowerPoint Presentation</vt:lpstr>
      <vt:lpstr>Can we still detect stops when the data is incomplete?</vt:lpstr>
      <vt:lpstr>PowerPoint Presentation</vt:lpstr>
      <vt:lpstr>Features</vt:lpstr>
      <vt:lpstr>Results: performance evaluation</vt:lpstr>
      <vt:lpstr>Results: performance evaluation</vt:lpstr>
      <vt:lpstr>Results: comparative analysis of false positives</vt:lpstr>
      <vt:lpstr>Conclusions</vt:lpstr>
      <vt:lpstr>Thank you!!!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Lars Koopmans</cp:lastModifiedBy>
  <cp:revision>4</cp:revision>
  <dcterms:modified xsi:type="dcterms:W3CDTF">2024-07-01T18:05:44Z</dcterms:modified>
</cp:coreProperties>
</file>